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347" r:id="rId2"/>
    <p:sldId id="268" r:id="rId3"/>
    <p:sldId id="349" r:id="rId4"/>
    <p:sldId id="348" r:id="rId5"/>
    <p:sldId id="352" r:id="rId6"/>
    <p:sldId id="342" r:id="rId7"/>
    <p:sldId id="351" r:id="rId8"/>
    <p:sldId id="354" r:id="rId9"/>
    <p:sldId id="355" r:id="rId10"/>
    <p:sldId id="356"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4" tIns="48327" rIns="96654" bIns="48327" rtlCol="0"/>
          <a:lstStyle>
            <a:lvl1pPr algn="l">
              <a:defRPr sz="1200"/>
            </a:lvl1pPr>
          </a:lstStyle>
          <a:p>
            <a:r>
              <a:rPr lang="en-US" sz="1000">
                <a:latin typeface="Arial" panose="020B0604020202020204" pitchFamily="34" charset="0"/>
                <a:cs typeface="Arial" panose="020B0604020202020204" pitchFamily="34" charset="0"/>
              </a:rPr>
              <a:t>Class - The Life Of Christ (213)</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654" tIns="48327" rIns="96654" bIns="48327" rtlCol="0"/>
          <a:lstStyle>
            <a:lvl1pPr algn="r">
              <a:defRPr sz="1200"/>
            </a:lvl1pPr>
          </a:lstStyle>
          <a:p>
            <a:r>
              <a:rPr lang="en-US" sz="1000">
                <a:latin typeface="Arial" panose="020B0604020202020204" pitchFamily="34" charset="0"/>
                <a:cs typeface="Arial" panose="020B0604020202020204" pitchFamily="34" charset="0"/>
              </a:rPr>
              <a:t>6/17/2020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5"/>
            <a:ext cx="3169920" cy="480060"/>
          </a:xfrm>
          <a:prstGeom prst="rect">
            <a:avLst/>
          </a:prstGeom>
        </p:spPr>
        <p:txBody>
          <a:bodyPr vert="horz" lIns="96654" tIns="48327" rIns="96654"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4" tIns="48327" rIns="96654"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0388"/>
          </a:xfrm>
          <a:prstGeom prst="rect">
            <a:avLst/>
          </a:prstGeom>
        </p:spPr>
        <p:txBody>
          <a:bodyPr vert="horz" lIns="94852" tIns="47426" rIns="94852" bIns="47426" rtlCol="0"/>
          <a:lstStyle>
            <a:lvl1pPr algn="l">
              <a:defRPr sz="1200"/>
            </a:lvl1pPr>
          </a:lstStyle>
          <a:p>
            <a:r>
              <a:rPr lang="en-US"/>
              <a:t>Class - The Life Of Christ (213)</a:t>
            </a:r>
          </a:p>
        </p:txBody>
      </p:sp>
      <p:sp>
        <p:nvSpPr>
          <p:cNvPr id="3" name="Date Placeholder 2"/>
          <p:cNvSpPr>
            <a:spLocks noGrp="1"/>
          </p:cNvSpPr>
          <p:nvPr>
            <p:ph type="dt" idx="1"/>
          </p:nvPr>
        </p:nvSpPr>
        <p:spPr>
          <a:xfrm>
            <a:off x="4142962" y="1"/>
            <a:ext cx="3170583" cy="480388"/>
          </a:xfrm>
          <a:prstGeom prst="rect">
            <a:avLst/>
          </a:prstGeom>
        </p:spPr>
        <p:txBody>
          <a:bodyPr vert="horz" lIns="94852" tIns="47426" rIns="94852" bIns="47426" rtlCol="0"/>
          <a:lstStyle>
            <a:lvl1pPr algn="r">
              <a:defRPr sz="1200"/>
            </a:lvl1pPr>
          </a:lstStyle>
          <a:p>
            <a:r>
              <a:rPr lang="en-US"/>
              <a:t>6/17/2020 pm</a:t>
            </a:r>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4852" tIns="47426" rIns="94852" bIns="47426"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2" tIns="47426" rIns="94852" bIns="474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4"/>
            <a:ext cx="3170583" cy="480388"/>
          </a:xfrm>
          <a:prstGeom prst="rect">
            <a:avLst/>
          </a:prstGeom>
        </p:spPr>
        <p:txBody>
          <a:bodyPr vert="horz" lIns="94852" tIns="47426" rIns="94852" bIns="47426"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4"/>
            <a:ext cx="3170583" cy="480388"/>
          </a:xfrm>
          <a:prstGeom prst="rect">
            <a:avLst/>
          </a:prstGeom>
        </p:spPr>
        <p:txBody>
          <a:bodyPr vert="horz" lIns="94852" tIns="47426" rIns="94852" bIns="47426"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963DF28-411A-4962-B6F0-561E3751277F}"/>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5AF00CA8-3F6D-4F28-8D77-9A8E5CFEBD3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7711E74-1FFC-4798-8977-BAD585EB0B22}"/>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3141571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Wanting Jesus to remain with Peter and the rest of the apostles… that’s a fleshly perspective. </a:t>
            </a:r>
          </a:p>
          <a:p>
            <a:r>
              <a:rPr lang="en-US" dirty="0"/>
              <a:t>Perhaps tie in the “love” questions in John 21:15-17 and how that Peter was loving Jesus with a </a:t>
            </a:r>
            <a:r>
              <a:rPr lang="en-US" dirty="0" err="1"/>
              <a:t>phileo</a:t>
            </a:r>
            <a:r>
              <a:rPr lang="en-US" dirty="0"/>
              <a:t> love and not an agape love. </a:t>
            </a:r>
          </a:p>
          <a:p>
            <a:r>
              <a:rPr lang="en-US" dirty="0"/>
              <a:t>Matt 16:23 - Jesus turned and said to Peter, "Get behind me, Satan! You are a stumbling block to me; </a:t>
            </a:r>
            <a:r>
              <a:rPr lang="en-US" b="1" dirty="0"/>
              <a:t>you do not have in mind the things of God</a:t>
            </a:r>
            <a:r>
              <a:rPr lang="en-US" dirty="0"/>
              <a:t>, but the things of men."</a:t>
            </a:r>
          </a:p>
          <a:p>
            <a:r>
              <a:rPr lang="en-US" b="1" dirty="0"/>
              <a:t>NIV</a:t>
            </a:r>
          </a:p>
          <a:p>
            <a:r>
              <a:rPr lang="en-US" b="1" dirty="0"/>
              <a:t>Matt 16:23 - You are thinking merely from a human point of view, and not from God's." TLB</a:t>
            </a:r>
          </a:p>
          <a:p>
            <a:r>
              <a:rPr lang="en-US" b="1" dirty="0"/>
              <a:t>John 2:25 - where Jesus wasn’t entrusting Himself to anyone for “He Himself knew what was in man”.</a:t>
            </a:r>
          </a:p>
          <a:p>
            <a:r>
              <a:rPr lang="en-US" b="1" dirty="0"/>
              <a:t>Luke 6:8 - Jesus knew what they were thinking. </a:t>
            </a:r>
          </a:p>
          <a:p>
            <a:r>
              <a:rPr lang="en-US" b="1" dirty="0"/>
              <a:t>Examples of minding the things of man: consider the work of the church and the fleshly ideas that men come up with. </a:t>
            </a:r>
          </a:p>
          <a:p>
            <a:endParaRPr lang="en-US" b="1" dirty="0"/>
          </a:p>
          <a:p>
            <a:endParaRPr lang="en-US" b="1" dirty="0"/>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1A37C35-DAC7-437F-80F9-E6F5D3F4025A}"/>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F8E4F9C1-CB46-410A-8C4C-C0C830E21C3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656EF90-2E60-447B-9148-02FB36B548EA}"/>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2245872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Emphasize “must” - Jesus understood it was the will of God. Luke 24:7; 24:26, 44-46 “was it not necessary?”; John 3:14; Heb. 8:3 “it was necessary”</a:t>
            </a:r>
          </a:p>
          <a:p>
            <a:endParaRPr lang="en-US" dirty="0"/>
          </a:p>
          <a:p>
            <a:r>
              <a:rPr lang="en-US" dirty="0"/>
              <a:t>“Show” - NT:1166 - 1. </a:t>
            </a:r>
            <a:r>
              <a:rPr lang="en-US" dirty="0" err="1"/>
              <a:t>deiknumi</a:t>
            </a:r>
            <a:r>
              <a:rPr lang="en-US" dirty="0"/>
              <a:t>, or </a:t>
            </a:r>
            <a:r>
              <a:rPr lang="en-US" dirty="0" err="1"/>
              <a:t>deiknuo</a:t>
            </a:r>
            <a:r>
              <a:rPr lang="en-US" dirty="0"/>
              <a:t> denotes (a) "to show, exhibit," e. g., Matt 4:8; 8:4; John 5:20; 20:20; 1 Tim 6:15; (b) "</a:t>
            </a:r>
            <a:r>
              <a:rPr lang="en-US" b="1" dirty="0"/>
              <a:t>to show by making known</a:t>
            </a:r>
            <a:r>
              <a:rPr lang="en-US" dirty="0"/>
              <a:t>," Matt 16:21; Luke 24:40; John 14:8,9; Acts 10:28; 1 Cor 12:31; Rev 1:1; 4:1; 22:6; (c) "</a:t>
            </a:r>
            <a:r>
              <a:rPr lang="en-US" b="1" dirty="0"/>
              <a:t>to show by way of proving</a:t>
            </a:r>
            <a:r>
              <a:rPr lang="en-US" dirty="0"/>
              <a:t>," </a:t>
            </a:r>
            <a:r>
              <a:rPr lang="en-US" b="1" dirty="0"/>
              <a:t>James 2:18; 3:13</a:t>
            </a:r>
            <a:r>
              <a:rPr lang="en-US" dirty="0"/>
              <a:t>.</a:t>
            </a:r>
          </a:p>
          <a:p>
            <a:r>
              <a:rPr lang="en-US" dirty="0"/>
              <a:t>(Vine's Expository Dictionary)</a:t>
            </a:r>
          </a:p>
          <a:p>
            <a:endParaRPr lang="en-US" dirty="0"/>
          </a:p>
          <a:p>
            <a:r>
              <a:rPr lang="en-US" dirty="0"/>
              <a:t>Plainly - “NT:</a:t>
            </a:r>
            <a:r>
              <a:rPr lang="en-US" b="1" dirty="0"/>
              <a:t>3954-all out-</a:t>
            </a:r>
            <a:r>
              <a:rPr lang="en-US" b="1" dirty="0" err="1"/>
              <a:t>spokenness</a:t>
            </a:r>
            <a:r>
              <a:rPr lang="en-US" dirty="0"/>
              <a:t>, i.e. </a:t>
            </a:r>
            <a:r>
              <a:rPr lang="en-US" b="1" dirty="0"/>
              <a:t>frankness, bluntness</a:t>
            </a:r>
            <a:r>
              <a:rPr lang="en-US" dirty="0"/>
              <a:t>, publicity; by implication, assurance</a:t>
            </a:r>
          </a:p>
          <a:p>
            <a:r>
              <a:rPr lang="en-US" dirty="0"/>
              <a:t>(Strong's Greek-Hebrew Dictionary) “Freedom in speaking, unreservedness in speech… cheerful courage… become conspicuous or secure publicity.”</a:t>
            </a:r>
          </a:p>
          <a:p>
            <a:endParaRPr lang="en-US" dirty="0"/>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27F157A-33EB-46F9-B8EB-9AB6D816E051}"/>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090A21B9-6C10-4530-9F35-E464918F251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E4C9916-6A5C-443A-BF69-B69050D242E3}"/>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4144642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 17:22-23</a:t>
            </a:r>
          </a:p>
          <a:p>
            <a:r>
              <a:rPr lang="en-US" dirty="0"/>
              <a:t> And while they abode in Galilee, Jesus said unto them, The Son of man shall be </a:t>
            </a:r>
            <a:r>
              <a:rPr lang="en-US" b="1" dirty="0"/>
              <a:t>betrayed</a:t>
            </a:r>
            <a:r>
              <a:rPr lang="en-US" dirty="0"/>
              <a:t> into the hands of men: </a:t>
            </a:r>
          </a:p>
          <a:p>
            <a:r>
              <a:rPr lang="en-US" dirty="0"/>
              <a:t>23 And they shall kill him, and the third day he shall be raised again. And they were exceeding sorry.</a:t>
            </a:r>
          </a:p>
          <a:p>
            <a:r>
              <a:rPr lang="en-US" dirty="0"/>
              <a:t>KJV</a:t>
            </a:r>
          </a:p>
          <a:p>
            <a:r>
              <a:rPr lang="en-US" dirty="0"/>
              <a:t>Delivered-betrayed: Cf., 26:21-25 - the idea of “handing over” </a:t>
            </a:r>
          </a:p>
          <a:p>
            <a:endParaRPr lang="en-US" dirty="0"/>
          </a:p>
          <a:p>
            <a:r>
              <a:rPr lang="en-US" dirty="0"/>
              <a:t>In the 2</a:t>
            </a:r>
            <a:r>
              <a:rPr lang="en-US" baseline="30000" dirty="0"/>
              <a:t>nd</a:t>
            </a:r>
            <a:r>
              <a:rPr lang="en-US" dirty="0"/>
              <a:t> instance, Mark’s account notes “they did not understand” and “were afraid to ask”. (Mark 9:32). Strong says of the word “understand” means “… by implication, to ignore (through disinclination)”</a:t>
            </a:r>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937FD74-0A18-474A-A23D-1727AA2EFD15}"/>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27A82279-CCE6-4D6E-9584-3C5287C48C9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C6764EC-5DBF-40B6-8A68-355700BF13A2}"/>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2173145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Bold of Peter to call Jesus aside… as if he had the right of his own. </a:t>
            </a:r>
          </a:p>
          <a:p>
            <a:pPr defTabSz="977451">
              <a:defRPr/>
            </a:pPr>
            <a:r>
              <a:rPr lang="en-US" b="1" dirty="0"/>
              <a:t>Peter took Him aside</a:t>
            </a:r>
            <a:r>
              <a:rPr lang="en-US" dirty="0"/>
              <a:t> – to speak with privately. Called Him aside. How is it that the disciple takes the Master and Teacher aside? Did the recent acknowledgement by Jesus of Peter’s confession cause Peter to begin to think too highly of himself? (Romans 12:3; 1 Cor. 4:6)</a:t>
            </a:r>
          </a:p>
          <a:p>
            <a:pPr defTabSz="977451">
              <a:defRPr/>
            </a:pPr>
            <a:endParaRPr lang="en-US" dirty="0"/>
          </a:p>
          <a:p>
            <a:pPr defTabSz="977451">
              <a:defRPr/>
            </a:pPr>
            <a:r>
              <a:rPr lang="en-US" dirty="0"/>
              <a:t>Rebuke, a strong talking to. (2 Tim. 4:2)</a:t>
            </a:r>
          </a:p>
          <a:p>
            <a:endParaRPr lang="en-US" dirty="0"/>
          </a:p>
          <a:p>
            <a:endParaRPr lang="en-US" dirty="0"/>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95A35BB-44DE-4A90-AF03-90EC599490A2}"/>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7CFACA64-2A69-4639-8BA2-09B695EE3FA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091AABF-1624-43DC-9974-CDF00E1FEC80}"/>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3875024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Bold of Peter to call Jesus aside… as if he had the right of his own. Sometimes, we think we’ve got it all figured out… do we? Do we really know what’s best? Especially when we approach decisions with the mindset </a:t>
            </a:r>
          </a:p>
          <a:p>
            <a:pPr defTabSz="977451">
              <a:defRPr/>
            </a:pPr>
            <a:r>
              <a:rPr lang="en-US" b="1" dirty="0"/>
              <a:t>Peter took Him aside</a:t>
            </a:r>
            <a:r>
              <a:rPr lang="en-US" dirty="0"/>
              <a:t> – to speak with privately. Called Him aside. How is it that the disciple takes the Master and Teacher aside? </a:t>
            </a:r>
          </a:p>
          <a:p>
            <a:pPr defTabSz="977451">
              <a:defRPr/>
            </a:pPr>
            <a:r>
              <a:rPr lang="en-US" dirty="0"/>
              <a:t>“Shall never…” It’s already been decided…</a:t>
            </a:r>
          </a:p>
          <a:p>
            <a:pPr defTabSz="977451">
              <a:defRPr/>
            </a:pPr>
            <a:r>
              <a:rPr lang="en-US" dirty="0"/>
              <a:t>How do Jesus’ words mesh with someone who has a fleshly concept of the kingdom?</a:t>
            </a:r>
          </a:p>
          <a:p>
            <a:pPr defTabSz="977451">
              <a:defRPr/>
            </a:pPr>
            <a:r>
              <a:rPr lang="en-US" dirty="0"/>
              <a:t>Peter went from spiritual revelation and focus to fleshly in short order. This is what “flesh and blood” had revealed to Peter.</a:t>
            </a:r>
          </a:p>
          <a:p>
            <a:endParaRPr lang="en-US" dirty="0"/>
          </a:p>
          <a:p>
            <a:r>
              <a:rPr lang="en-US" dirty="0"/>
              <a:t>Shall never happen - makes me think of Joseph’s brothers after hearing Joseph’s dreams. </a:t>
            </a:r>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A276536-712B-4255-A8B0-FE5D959CD7F6}"/>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C2FB0B7D-075A-499F-932B-7C4774F5D46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7A7E070-88BB-4DB4-87E3-43A2B02AA410}"/>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35899731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F3248D7-0782-4C9A-B94C-97CB015301C0}"/>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3EDEDAF5-218F-4394-AB22-76D58B4ECE8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FF0F6D9-D821-4FC5-BAA7-298DCA757F89}"/>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1813129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need to know our place!</a:t>
            </a:r>
          </a:p>
          <a:p>
            <a:r>
              <a:rPr lang="en-US" dirty="0"/>
              <a:t>There is another word which is translated “follow” that means to go the same way as. This word has to do with relationship and position as a servant. </a:t>
            </a:r>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DE47D19-F3CB-463E-9D3E-863A4036CAF5}"/>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82D043DC-47F1-424F-B9C6-35B4B0F3D06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F44E53F-99E1-4109-ACE0-209A2DBA2A08}"/>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1400713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 4:15</a:t>
            </a:r>
          </a:p>
          <a:p>
            <a:r>
              <a:rPr lang="en-US" dirty="0"/>
              <a:t>These are the ones who are beside the road where the word is sown; and when they hear, immediately Satan comes and takes away the word which has been sown in them.</a:t>
            </a:r>
          </a:p>
          <a:p>
            <a:endParaRPr lang="en-US" dirty="0"/>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B166882-EE7C-42C4-B300-CD5CB89FBA51}"/>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694F8DB0-EFDA-4576-87DB-C23D2797AC2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E0FBB05-9C7D-42DE-896B-DC6005D89950}"/>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1484894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“stumbling block” </a:t>
            </a:r>
            <a:r>
              <a:rPr lang="en-US" dirty="0" err="1"/>
              <a:t>skandalon</a:t>
            </a:r>
            <a:r>
              <a:rPr lang="en-US" dirty="0"/>
              <a:t> (</a:t>
            </a:r>
            <a:r>
              <a:rPr lang="en-US" dirty="0" err="1"/>
              <a:t>skan</a:t>
            </a:r>
            <a:r>
              <a:rPr lang="en-US" dirty="0"/>
              <a:t>'-dal-on) ("scandal"); probably from a derivative of NT:2578; a trap-stick (bent sapling), i.e. snare (figuratively, cause of displeasure or sin):</a:t>
            </a:r>
          </a:p>
          <a:p>
            <a:r>
              <a:rPr lang="en-US" dirty="0"/>
              <a:t>(Strong’s) Thayer says any impediment which causes one to stumble. </a:t>
            </a:r>
          </a:p>
          <a:p>
            <a:endParaRPr lang="en-US" dirty="0"/>
          </a:p>
          <a:p>
            <a:r>
              <a:rPr lang="en-US" dirty="0"/>
              <a:t>Matt 18:7</a:t>
            </a:r>
          </a:p>
          <a:p>
            <a:r>
              <a:rPr lang="en-US" dirty="0"/>
              <a:t>Woe to the world because of its stumbling blocks! For it is inevitable that stumbling blocks come; but woe to that man through whom the stumbling block comes! </a:t>
            </a:r>
          </a:p>
          <a:p>
            <a:endParaRPr lang="en-US" dirty="0"/>
          </a:p>
          <a:p>
            <a:r>
              <a:rPr lang="en-US" dirty="0"/>
              <a:t>Luke 17:1-2</a:t>
            </a:r>
          </a:p>
          <a:p>
            <a:r>
              <a:rPr lang="en-US" dirty="0"/>
              <a:t> He said to His disciples, "It is inevitable that stumbling blocks come, but woe to him through whom they come! 2 "It would be better for him if a millstone were hung around his neck and he were thrown into the sea, than that he would cause one of these little ones to stumble.</a:t>
            </a:r>
          </a:p>
          <a:p>
            <a:r>
              <a:rPr lang="en-US" dirty="0"/>
              <a:t>Remember Peter wrote in 1 Peter 2:8 about the rejected Messiah being a stumbling block. </a:t>
            </a:r>
          </a:p>
          <a:p>
            <a:r>
              <a:rPr lang="en-US" dirty="0"/>
              <a:t>Revelation 2:14</a:t>
            </a:r>
          </a:p>
        </p:txBody>
      </p:sp>
      <p:sp>
        <p:nvSpPr>
          <p:cNvPr id="4" name="Slide Number Placeholder 3"/>
          <p:cNvSpPr>
            <a:spLocks noGrp="1"/>
          </p:cNvSpPr>
          <p:nvPr>
            <p:ph type="sldNum" sz="quarter" idx="5"/>
          </p:nvPr>
        </p:nvSpPr>
        <p:spPr/>
        <p:txBody>
          <a:bodyPr/>
          <a:lstStyle/>
          <a:p>
            <a:pPr defTabSz="948521">
              <a:defRPr/>
            </a:pPr>
            <a:fld id="{0F8442E7-1E35-4707-8504-AE37222ED57D}" type="slidenum">
              <a:rPr lang="en-US">
                <a:solidFill>
                  <a:prstClr val="black"/>
                </a:solidFill>
                <a:latin typeface="Calibri" panose="020F0502020204030204"/>
              </a:rPr>
              <a:pPr defTabSz="948521">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8FD2C78-6D6E-461B-93EB-963F3E0DD91F}"/>
              </a:ext>
            </a:extLst>
          </p:cNvPr>
          <p:cNvSpPr>
            <a:spLocks noGrp="1"/>
          </p:cNvSpPr>
          <p:nvPr>
            <p:ph type="dt" idx="1"/>
          </p:nvPr>
        </p:nvSpPr>
        <p:spPr/>
        <p:txBody>
          <a:bodyPr/>
          <a:lstStyle/>
          <a:p>
            <a:r>
              <a:rPr lang="en-US"/>
              <a:t>6/17/2020 pm</a:t>
            </a:r>
          </a:p>
        </p:txBody>
      </p:sp>
      <p:sp>
        <p:nvSpPr>
          <p:cNvPr id="6" name="Footer Placeholder 5">
            <a:extLst>
              <a:ext uri="{FF2B5EF4-FFF2-40B4-BE49-F238E27FC236}">
                <a16:creationId xmlns:a16="http://schemas.microsoft.com/office/drawing/2014/main" id="{721392B2-771C-479E-B985-E34FA8F1D2C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7D31252-E61C-4F9E-9F79-B9D030363BE7}"/>
              </a:ext>
            </a:extLst>
          </p:cNvPr>
          <p:cNvSpPr>
            <a:spLocks noGrp="1"/>
          </p:cNvSpPr>
          <p:nvPr>
            <p:ph type="hdr" sz="quarter"/>
          </p:nvPr>
        </p:nvSpPr>
        <p:spPr/>
        <p:txBody>
          <a:bodyPr/>
          <a:lstStyle/>
          <a:p>
            <a:r>
              <a:rPr lang="en-US"/>
              <a:t>Class - The Life Of Christ (213)</a:t>
            </a:r>
          </a:p>
        </p:txBody>
      </p:sp>
    </p:spTree>
    <p:extLst>
      <p:ext uri="{BB962C8B-B14F-4D97-AF65-F5344CB8AC3E}">
        <p14:creationId xmlns:p14="http://schemas.microsoft.com/office/powerpoint/2010/main" val="177572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6/19/2020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829101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19601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3399343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317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849218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6/19/2020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1667095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70773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6/19/2020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827280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6/19/2020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322912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6/19/2020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2621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6/19/2020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613624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6/19/2020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32113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6/19/2020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01861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6/19/2020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10114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6/19/2020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2986185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6/19/2020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105102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19361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6/19/2020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738583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6/19/2020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79569048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June 17,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1080655" y="5403273"/>
            <a:ext cx="7232072"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Garamond" panose="02020404030301010803"/>
                <a:ea typeface="+mn-ea"/>
                <a:cs typeface="+mn-cs"/>
              </a:rPr>
              <a:t>Jesus foretells His death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Garamond" panose="02020404030301010803"/>
                <a:ea typeface="+mn-ea"/>
                <a:cs typeface="+mn-cs"/>
              </a:rPr>
              <a:t>Matthew 16:21-28; Mark 8:31-9:1; Luke 9:22-27</a:t>
            </a:r>
          </a:p>
        </p:txBody>
      </p:sp>
    </p:spTree>
    <p:extLst>
      <p:ext uri="{BB962C8B-B14F-4D97-AF65-F5344CB8AC3E}">
        <p14:creationId xmlns:p14="http://schemas.microsoft.com/office/powerpoint/2010/main" val="2079473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52400" y="1576551"/>
            <a:ext cx="8839199" cy="5087547"/>
          </a:xfrm>
        </p:spPr>
        <p:txBody>
          <a:bodyPr wrap="square" anchor="t">
            <a:spAutoFit/>
          </a:bodyPr>
          <a:lstStyle/>
          <a:p>
            <a:pPr marL="514350" indent="-514350">
              <a:buClr>
                <a:schemeClr val="tx1"/>
              </a:buClr>
              <a:buFont typeface="+mj-lt"/>
              <a:buAutoNum type="arabicPeriod" startAt="4"/>
            </a:pPr>
            <a:r>
              <a:rPr lang="en-US" sz="3000" i="1" dirty="0">
                <a:solidFill>
                  <a:schemeClr val="tx1"/>
                </a:solidFill>
                <a:latin typeface="Lucida Bright" panose="02040602050505020304" pitchFamily="18" charset="0"/>
              </a:rPr>
              <a:t>“</a:t>
            </a:r>
            <a:r>
              <a:rPr lang="en-US" sz="3000" b="1" i="1" dirty="0">
                <a:solidFill>
                  <a:schemeClr val="tx1"/>
                </a:solidFill>
                <a:latin typeface="Lucida Bright" panose="02040602050505020304" pitchFamily="18" charset="0"/>
              </a:rPr>
              <a:t>For</a:t>
            </a:r>
            <a:r>
              <a:rPr lang="en-US" sz="3000" i="1" dirty="0">
                <a:solidFill>
                  <a:schemeClr val="tx1"/>
                </a:solidFill>
                <a:latin typeface="Lucida Bright" panose="02040602050505020304" pitchFamily="18" charset="0"/>
              </a:rPr>
              <a:t> </a:t>
            </a:r>
            <a:r>
              <a:rPr lang="en-US" sz="3000" b="1" i="1" dirty="0">
                <a:solidFill>
                  <a:schemeClr val="tx1"/>
                </a:solidFill>
                <a:latin typeface="Lucida Bright" panose="02040602050505020304" pitchFamily="18" charset="0"/>
              </a:rPr>
              <a:t>you are not setting your mind on God’s interests</a:t>
            </a:r>
            <a:r>
              <a:rPr lang="en-US" sz="3000" i="1" dirty="0">
                <a:solidFill>
                  <a:schemeClr val="tx1"/>
                </a:solidFill>
                <a:latin typeface="Lucida Bright" panose="02040602050505020304" pitchFamily="18" charset="0"/>
              </a:rPr>
              <a:t>, </a:t>
            </a:r>
            <a:r>
              <a:rPr lang="en-US" sz="3000" b="1" i="1" dirty="0">
                <a:solidFill>
                  <a:schemeClr val="tx1"/>
                </a:solidFill>
                <a:latin typeface="Lucida Bright" panose="02040602050505020304" pitchFamily="18" charset="0"/>
              </a:rPr>
              <a:t>but man’s</a:t>
            </a:r>
            <a:r>
              <a:rPr lang="en-US" sz="3000" i="1" dirty="0">
                <a:solidFill>
                  <a:schemeClr val="tx1"/>
                </a:solidFill>
                <a:latin typeface="Lucida Bright" panose="02040602050505020304" pitchFamily="18" charset="0"/>
              </a:rPr>
              <a:t>.”</a:t>
            </a:r>
          </a:p>
          <a:p>
            <a:pPr lvl="1">
              <a:buClr>
                <a:schemeClr val="tx1"/>
              </a:buClr>
            </a:pPr>
            <a:r>
              <a:rPr lang="en-US" sz="2600" dirty="0">
                <a:solidFill>
                  <a:schemeClr val="tx1"/>
                </a:solidFill>
                <a:latin typeface="Lucida Bright" panose="02040602050505020304" pitchFamily="18" charset="0"/>
              </a:rPr>
              <a:t>Refers to a mental disposition, or “mindset” towards the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things</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of God or man.</a:t>
            </a:r>
            <a:br>
              <a:rPr lang="en-US" sz="2600" dirty="0">
                <a:solidFill>
                  <a:schemeClr val="tx1"/>
                </a:solidFill>
                <a:latin typeface="Lucida Bright" panose="02040602050505020304" pitchFamily="18" charset="0"/>
              </a:rPr>
            </a:br>
            <a:r>
              <a:rPr lang="en-US" sz="2600" dirty="0">
                <a:solidFill>
                  <a:schemeClr val="tx1"/>
                </a:solidFill>
                <a:latin typeface="Lucida Bright" panose="02040602050505020304" pitchFamily="18" charset="0"/>
              </a:rPr>
              <a:t>(Matthew 22:21; 2 Corinthians 4:16ff – note 5:6)</a:t>
            </a:r>
          </a:p>
          <a:p>
            <a:pPr lvl="1">
              <a:buClr>
                <a:schemeClr val="tx1"/>
              </a:buClr>
            </a:pPr>
            <a:r>
              <a:rPr lang="en-US" sz="2600" dirty="0">
                <a:solidFill>
                  <a:schemeClr val="tx1"/>
                </a:solidFill>
                <a:latin typeface="Lucida Bright" panose="02040602050505020304" pitchFamily="18" charset="0"/>
              </a:rPr>
              <a:t>Jesus knew where Peter’s heart and affections were presently set. (John 2:25; cf. Luke 6:8; 9:47)</a:t>
            </a:r>
          </a:p>
          <a:p>
            <a:pPr lvl="1">
              <a:buClr>
                <a:schemeClr val="tx1"/>
              </a:buClr>
            </a:pPr>
            <a:r>
              <a:rPr lang="en-US" sz="2600" dirty="0">
                <a:solidFill>
                  <a:schemeClr val="tx1"/>
                </a:solidFill>
                <a:latin typeface="Lucida Bright" panose="02040602050505020304" pitchFamily="18" charset="0"/>
              </a:rPr>
              <a:t>Anytime we employ a fleshly mindset in our service to God, we are an adversary to our Lord Jesus Christ. (John 3:12; Romans 8:5-8; Colossians 3:1-2; Philippians 3:18-19)</a:t>
            </a:r>
          </a:p>
        </p:txBody>
      </p:sp>
      <p:sp>
        <p:nvSpPr>
          <p:cNvPr id="9" name="Title 1">
            <a:extLst>
              <a:ext uri="{FF2B5EF4-FFF2-40B4-BE49-F238E27FC236}">
                <a16:creationId xmlns:a16="http://schemas.microsoft.com/office/drawing/2014/main" id="{74E4AF2C-9052-49E5-BF45-D3E192BE55FD}"/>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83140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Jesus speaks of His death</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435895" y="1890876"/>
            <a:ext cx="8272211" cy="3865674"/>
          </a:xfrm>
        </p:spPr>
        <p:txBody>
          <a:bodyPr anchor="t">
            <a:spAutoFit/>
          </a:bodyPr>
          <a:lstStyle/>
          <a:p>
            <a:pPr marL="0" indent="0">
              <a:buNone/>
            </a:pP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From that time </a:t>
            </a:r>
            <a:r>
              <a:rPr lang="en-US" sz="2800" i="1" dirty="0">
                <a:solidFill>
                  <a:schemeClr val="tx1"/>
                </a:solidFill>
                <a:latin typeface="Book Antiqua" panose="02040602050305030304" pitchFamily="18" charset="0"/>
              </a:rPr>
              <a:t>Jesus began to </a:t>
            </a:r>
            <a:r>
              <a:rPr lang="en-US" sz="2800" b="1" i="1" dirty="0">
                <a:solidFill>
                  <a:schemeClr val="tx1"/>
                </a:solidFill>
                <a:latin typeface="Book Antiqua" panose="02040602050305030304" pitchFamily="18" charset="0"/>
              </a:rPr>
              <a:t>show</a:t>
            </a:r>
            <a:r>
              <a:rPr lang="en-US" sz="2800" i="1" dirty="0">
                <a:solidFill>
                  <a:schemeClr val="tx1"/>
                </a:solidFill>
                <a:latin typeface="Book Antiqua" panose="02040602050305030304" pitchFamily="18" charset="0"/>
              </a:rPr>
              <a:t> His disciples that </a:t>
            </a:r>
            <a:r>
              <a:rPr lang="en-US" sz="2800" b="1" i="1" dirty="0">
                <a:solidFill>
                  <a:schemeClr val="tx1"/>
                </a:solidFill>
                <a:latin typeface="Book Antiqua" panose="02040602050305030304" pitchFamily="18" charset="0"/>
              </a:rPr>
              <a:t>He must go to Jerusalem, and suffer many things </a:t>
            </a:r>
            <a:r>
              <a:rPr lang="en-US" sz="2800" i="1" dirty="0">
                <a:solidFill>
                  <a:schemeClr val="tx1"/>
                </a:solidFill>
                <a:latin typeface="Book Antiqua" panose="02040602050305030304" pitchFamily="18" charset="0"/>
              </a:rPr>
              <a:t>from the elders and chief priests and scribes, and </a:t>
            </a:r>
            <a:r>
              <a:rPr lang="en-US" sz="2800" b="1" i="1" dirty="0">
                <a:solidFill>
                  <a:schemeClr val="tx1"/>
                </a:solidFill>
                <a:latin typeface="Book Antiqua" panose="02040602050305030304" pitchFamily="18" charset="0"/>
              </a:rPr>
              <a:t>be killed, and be raised up on the third day</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(Matthew 16:21)</a:t>
            </a:r>
          </a:p>
          <a:p>
            <a:pPr marL="0" indent="0">
              <a:buNone/>
            </a:pPr>
            <a:r>
              <a:rPr lang="en-US" sz="2800" i="1" dirty="0">
                <a:solidFill>
                  <a:schemeClr val="tx1"/>
                </a:solidFill>
                <a:latin typeface="Book Antiqua" panose="02040602050305030304" pitchFamily="18" charset="0"/>
              </a:rPr>
              <a:t>“He was </a:t>
            </a:r>
            <a:r>
              <a:rPr lang="en-US" sz="2800" b="1" i="1" dirty="0">
                <a:solidFill>
                  <a:schemeClr val="tx1"/>
                </a:solidFill>
                <a:latin typeface="Book Antiqua" panose="02040602050305030304" pitchFamily="18" charset="0"/>
              </a:rPr>
              <a:t>stating the matter plainly</a:t>
            </a:r>
            <a:r>
              <a:rPr lang="en-US" sz="2800" i="1" dirty="0">
                <a:solidFill>
                  <a:schemeClr val="tx1"/>
                </a:solidFill>
                <a:latin typeface="Book Antiqua" panose="02040602050305030304" pitchFamily="18" charset="0"/>
              </a:rPr>
              <a:t>.”</a:t>
            </a:r>
            <a:r>
              <a:rPr lang="en-US" sz="2800" dirty="0">
                <a:solidFill>
                  <a:schemeClr val="tx1"/>
                </a:solidFill>
                <a:latin typeface="Book Antiqua" panose="02040602050305030304" pitchFamily="18" charset="0"/>
              </a:rPr>
              <a:t> (Mark 8:31-32; cf. John 10:24; 18:20)</a:t>
            </a:r>
          </a:p>
          <a:p>
            <a:pPr marL="0" indent="0">
              <a:buNone/>
            </a:pPr>
            <a:r>
              <a:rPr lang="en-US" sz="2800" dirty="0">
                <a:solidFill>
                  <a:schemeClr val="tx1"/>
                </a:solidFill>
                <a:latin typeface="Book Antiqua" panose="02040602050305030304" pitchFamily="18" charset="0"/>
              </a:rPr>
              <a:t>Do I? (Ephesians 6:19; Philippians 1:20)</a:t>
            </a:r>
          </a:p>
        </p:txBody>
      </p:sp>
    </p:spTree>
    <p:extLst>
      <p:ext uri="{BB962C8B-B14F-4D97-AF65-F5344CB8AC3E}">
        <p14:creationId xmlns:p14="http://schemas.microsoft.com/office/powerpoint/2010/main" val="1976974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Jesus speaks of His death</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435895" y="1616149"/>
            <a:ext cx="8272211" cy="4785926"/>
          </a:xfrm>
        </p:spPr>
        <p:txBody>
          <a:bodyPr anchor="t">
            <a:spAutoFit/>
          </a:bodyPr>
          <a:lstStyle/>
          <a:p>
            <a:pPr marL="0" indent="0">
              <a:buNone/>
            </a:pPr>
            <a:r>
              <a:rPr lang="en-US" sz="2800" dirty="0">
                <a:solidFill>
                  <a:schemeClr val="tx1"/>
                </a:solidFill>
              </a:rPr>
              <a:t>Jesus begins to inform His disciples of what’s to come.</a:t>
            </a:r>
          </a:p>
          <a:p>
            <a:pPr marL="0" indent="0">
              <a:buNone/>
            </a:pPr>
            <a:r>
              <a:rPr lang="en-US" sz="2800" dirty="0">
                <a:solidFill>
                  <a:schemeClr val="tx1"/>
                </a:solidFill>
              </a:rPr>
              <a:t>Jesus once said, </a:t>
            </a:r>
            <a:r>
              <a:rPr lang="en-US" sz="2800" i="1" dirty="0">
                <a:solidFill>
                  <a:schemeClr val="tx1"/>
                </a:solidFill>
              </a:rPr>
              <a:t>“</a:t>
            </a:r>
            <a:r>
              <a:rPr lang="en-US" sz="2800" b="1" i="1" dirty="0">
                <a:solidFill>
                  <a:schemeClr val="tx1"/>
                </a:solidFill>
              </a:rPr>
              <a:t>My hour has not yet come</a:t>
            </a:r>
            <a:r>
              <a:rPr lang="en-US" sz="2800" i="1" dirty="0">
                <a:solidFill>
                  <a:schemeClr val="tx1"/>
                </a:solidFill>
              </a:rPr>
              <a:t>”</a:t>
            </a:r>
            <a:r>
              <a:rPr lang="en-US" sz="2800" dirty="0">
                <a:solidFill>
                  <a:schemeClr val="tx1"/>
                </a:solidFill>
              </a:rPr>
              <a:t> (John 2:4), and later, </a:t>
            </a:r>
            <a:r>
              <a:rPr lang="en-US" sz="2800" i="1" dirty="0">
                <a:solidFill>
                  <a:schemeClr val="tx1"/>
                </a:solidFill>
              </a:rPr>
              <a:t>“</a:t>
            </a:r>
            <a:r>
              <a:rPr lang="en-US" sz="2800" b="1" i="1" dirty="0">
                <a:solidFill>
                  <a:schemeClr val="tx1"/>
                </a:solidFill>
              </a:rPr>
              <a:t>My time has not fully come</a:t>
            </a:r>
            <a:r>
              <a:rPr lang="en-US" sz="2800" i="1" dirty="0">
                <a:solidFill>
                  <a:schemeClr val="tx1"/>
                </a:solidFill>
              </a:rPr>
              <a:t>” </a:t>
            </a:r>
            <a:r>
              <a:rPr lang="en-US" sz="2800" dirty="0">
                <a:solidFill>
                  <a:schemeClr val="tx1"/>
                </a:solidFill>
              </a:rPr>
              <a:t>(John 7:8) but He is now clearly saying the hour is coming.</a:t>
            </a:r>
            <a:br>
              <a:rPr lang="en-US" sz="2800" dirty="0">
                <a:solidFill>
                  <a:schemeClr val="tx1"/>
                </a:solidFill>
              </a:rPr>
            </a:br>
            <a:r>
              <a:rPr lang="en-US" sz="2800" dirty="0">
                <a:solidFill>
                  <a:schemeClr val="tx1"/>
                </a:solidFill>
              </a:rPr>
              <a:t>(cf. John 17:1).</a:t>
            </a:r>
          </a:p>
          <a:p>
            <a:pPr marL="0" indent="0">
              <a:buNone/>
            </a:pPr>
            <a:r>
              <a:rPr lang="en-US" sz="2800" b="1" dirty="0">
                <a:solidFill>
                  <a:schemeClr val="tx1"/>
                </a:solidFill>
              </a:rPr>
              <a:t>The first of three proclamations:</a:t>
            </a:r>
          </a:p>
          <a:p>
            <a:pPr marL="514350" indent="-514350">
              <a:buClr>
                <a:schemeClr val="tx1"/>
              </a:buClr>
              <a:buFont typeface="+mj-lt"/>
              <a:buAutoNum type="arabicPeriod"/>
            </a:pPr>
            <a:r>
              <a:rPr lang="en-US" sz="2800" b="1" dirty="0">
                <a:solidFill>
                  <a:schemeClr val="tx1"/>
                </a:solidFill>
              </a:rPr>
              <a:t>Matthew 16:21</a:t>
            </a:r>
            <a:r>
              <a:rPr lang="en-US" sz="2800" dirty="0">
                <a:solidFill>
                  <a:schemeClr val="tx1"/>
                </a:solidFill>
              </a:rPr>
              <a:t> (general)</a:t>
            </a:r>
          </a:p>
          <a:p>
            <a:pPr marL="514350" lvl="0" indent="-514350">
              <a:buClr>
                <a:schemeClr val="tx1"/>
              </a:buClr>
              <a:buFont typeface="+mj-lt"/>
              <a:buAutoNum type="arabicPeriod"/>
            </a:pPr>
            <a:r>
              <a:rPr lang="en-US" sz="2800" b="1" dirty="0">
                <a:solidFill>
                  <a:schemeClr val="tx1"/>
                </a:solidFill>
              </a:rPr>
              <a:t>Matthew 17:22-23</a:t>
            </a:r>
            <a:r>
              <a:rPr lang="en-US" sz="2800" dirty="0">
                <a:solidFill>
                  <a:schemeClr val="tx1"/>
                </a:solidFill>
              </a:rPr>
              <a:t> (adds the aspect of a betrayal </a:t>
            </a:r>
            <a:r>
              <a:rPr lang="en-US" dirty="0">
                <a:solidFill>
                  <a:schemeClr val="tx1"/>
                </a:solidFill>
              </a:rPr>
              <a:t>(KJV)</a:t>
            </a:r>
            <a:r>
              <a:rPr lang="en-US" sz="2800" dirty="0">
                <a:solidFill>
                  <a:schemeClr val="tx1"/>
                </a:solidFill>
              </a:rPr>
              <a:t>)</a:t>
            </a:r>
          </a:p>
          <a:p>
            <a:pPr marL="514350" lvl="0" indent="-514350">
              <a:buClr>
                <a:schemeClr val="tx1"/>
              </a:buClr>
              <a:buFont typeface="+mj-lt"/>
              <a:buAutoNum type="arabicPeriod"/>
            </a:pPr>
            <a:r>
              <a:rPr lang="en-US" sz="2800" b="1" dirty="0">
                <a:solidFill>
                  <a:schemeClr val="tx1"/>
                </a:solidFill>
              </a:rPr>
              <a:t>Matthew 20:17-19</a:t>
            </a:r>
            <a:r>
              <a:rPr lang="en-US" sz="2800" dirty="0">
                <a:solidFill>
                  <a:schemeClr val="tx1"/>
                </a:solidFill>
              </a:rPr>
              <a:t> (adds the mocking and scourging)</a:t>
            </a:r>
            <a:endParaRPr lang="en-US" dirty="0">
              <a:solidFill>
                <a:schemeClr val="tx1"/>
              </a:solidFill>
            </a:endParaRPr>
          </a:p>
        </p:txBody>
      </p:sp>
    </p:spTree>
    <p:extLst>
      <p:ext uri="{BB962C8B-B14F-4D97-AF65-F5344CB8AC3E}">
        <p14:creationId xmlns:p14="http://schemas.microsoft.com/office/powerpoint/2010/main" val="354349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435895" y="1890876"/>
            <a:ext cx="8272211" cy="4622804"/>
          </a:xfrm>
        </p:spPr>
        <p:txBody>
          <a:bodyPr anchor="t">
            <a:spAutoFit/>
          </a:bodyPr>
          <a:lstStyle/>
          <a:p>
            <a:pPr marL="0" indent="0">
              <a:buNone/>
            </a:pPr>
            <a:r>
              <a:rPr lang="en-US" sz="2800" dirty="0">
                <a:solidFill>
                  <a:schemeClr val="tx1"/>
                </a:solidFill>
                <a:latin typeface="Book Antiqua" panose="02040602050305030304" pitchFamily="18" charset="0"/>
              </a:rPr>
              <a:t>Peter’s response:</a:t>
            </a:r>
          </a:p>
          <a:p>
            <a:pPr marL="0" indent="0">
              <a:buNone/>
            </a:pP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Peter took Him aside </a:t>
            </a:r>
            <a:r>
              <a:rPr lang="en-US" sz="2800" i="1" dirty="0">
                <a:solidFill>
                  <a:schemeClr val="tx1"/>
                </a:solidFill>
                <a:latin typeface="Book Antiqua" panose="02040602050305030304" pitchFamily="18" charset="0"/>
              </a:rPr>
              <a:t>and </a:t>
            </a:r>
            <a:r>
              <a:rPr lang="en-US" sz="2800" b="1" i="1" dirty="0">
                <a:solidFill>
                  <a:schemeClr val="tx1"/>
                </a:solidFill>
                <a:latin typeface="Book Antiqua" panose="02040602050305030304" pitchFamily="18" charset="0"/>
              </a:rPr>
              <a:t>began to rebuke Him</a:t>
            </a:r>
            <a:r>
              <a:rPr lang="en-US" sz="2800" i="1" dirty="0">
                <a:solidFill>
                  <a:schemeClr val="tx1"/>
                </a:solidFill>
                <a:latin typeface="Book Antiqua" panose="02040602050305030304" pitchFamily="18" charset="0"/>
              </a:rPr>
              <a:t>, saying, ‘</a:t>
            </a:r>
            <a:r>
              <a:rPr lang="en-US" sz="2800" b="1" i="1" dirty="0">
                <a:solidFill>
                  <a:schemeClr val="tx1"/>
                </a:solidFill>
                <a:latin typeface="Book Antiqua" panose="02040602050305030304" pitchFamily="18" charset="0"/>
              </a:rPr>
              <a:t>God forbid it, Lord! This shall never happen to You.</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(Matthew 16:22)</a:t>
            </a:r>
          </a:p>
          <a:p>
            <a:pPr marL="0" indent="0">
              <a:buNone/>
            </a:pP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Took Him aside</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 Peter took Jesus to himself.</a:t>
            </a:r>
          </a:p>
          <a:p>
            <a:pPr>
              <a:buClr>
                <a:schemeClr val="tx1"/>
              </a:buClr>
            </a:pP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Rebuke</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 “to tax with fault, chide, rebuke, reprove … censure severely” </a:t>
            </a:r>
            <a:r>
              <a:rPr lang="en-US" sz="1200" dirty="0">
                <a:solidFill>
                  <a:schemeClr val="tx1"/>
                </a:solidFill>
              </a:rPr>
              <a:t>(Thayer)</a:t>
            </a:r>
            <a:r>
              <a:rPr lang="en-US" sz="2800" dirty="0">
                <a:solidFill>
                  <a:schemeClr val="tx1"/>
                </a:solidFill>
              </a:rPr>
              <a:t>.</a:t>
            </a:r>
            <a:endParaRPr lang="en-US" sz="2800" dirty="0">
              <a:solidFill>
                <a:schemeClr val="tx1"/>
              </a:solidFill>
              <a:latin typeface="Book Antiqua" panose="02040602050305030304" pitchFamily="18" charset="0"/>
            </a:endParaRPr>
          </a:p>
          <a:p>
            <a:pPr marL="0" indent="0">
              <a:buNone/>
            </a:pPr>
            <a:r>
              <a:rPr lang="en-US" sz="2800" i="1" dirty="0">
                <a:solidFill>
                  <a:schemeClr val="tx1"/>
                </a:solidFill>
                <a:latin typeface="Book Antiqua" panose="02040602050305030304" pitchFamily="18" charset="0"/>
              </a:rPr>
              <a:t>“</a:t>
            </a:r>
            <a:r>
              <a:rPr lang="en-US" sz="2800" b="1" i="1" u="sng" dirty="0">
                <a:solidFill>
                  <a:schemeClr val="tx1"/>
                </a:solidFill>
                <a:latin typeface="Book Antiqua" panose="02040602050305030304" pitchFamily="18" charset="0"/>
              </a:rPr>
              <a:t>Began</a:t>
            </a:r>
            <a:r>
              <a:rPr lang="en-US" sz="2800" b="1" i="1" dirty="0">
                <a:solidFill>
                  <a:schemeClr val="tx1"/>
                </a:solidFill>
                <a:latin typeface="Book Antiqua" panose="02040602050305030304" pitchFamily="18" charset="0"/>
              </a:rPr>
              <a:t> to rebuke Him</a:t>
            </a:r>
            <a:r>
              <a:rPr lang="en-US" sz="2800" i="1" dirty="0">
                <a:solidFill>
                  <a:schemeClr val="tx1"/>
                </a:solidFill>
                <a:latin typeface="Book Antiqua" panose="02040602050305030304" pitchFamily="18" charset="0"/>
              </a:rPr>
              <a:t>”</a:t>
            </a:r>
            <a:r>
              <a:rPr lang="en-US" sz="2800" dirty="0">
                <a:solidFill>
                  <a:schemeClr val="tx1"/>
                </a:solidFill>
                <a:latin typeface="Book Antiqua" panose="02040602050305030304" pitchFamily="18" charset="0"/>
              </a:rPr>
              <a:t> – Peter wasn’t allowed to finish his thought.</a:t>
            </a:r>
          </a:p>
        </p:txBody>
      </p:sp>
    </p:spTree>
    <p:extLst>
      <p:ext uri="{BB962C8B-B14F-4D97-AF65-F5344CB8AC3E}">
        <p14:creationId xmlns:p14="http://schemas.microsoft.com/office/powerpoint/2010/main" val="205889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435895" y="1576551"/>
            <a:ext cx="8272211" cy="5171089"/>
          </a:xfrm>
        </p:spPr>
        <p:txBody>
          <a:bodyPr anchor="t">
            <a:normAutofit/>
          </a:bodyPr>
          <a:lstStyle/>
          <a:p>
            <a:pPr marL="0" indent="0">
              <a:buNone/>
            </a:pPr>
            <a:r>
              <a:rPr lang="en-US" sz="2800" i="1" dirty="0">
                <a:solidFill>
                  <a:schemeClr val="tx1"/>
                </a:solidFill>
                <a:latin typeface="Book Antiqua" panose="02040602050305030304" pitchFamily="18" charset="0"/>
              </a:rPr>
              <a:t>“</a:t>
            </a:r>
            <a:r>
              <a:rPr lang="en-US" sz="2800" b="1" i="1" u="sng" dirty="0">
                <a:solidFill>
                  <a:schemeClr val="tx1"/>
                </a:solidFill>
                <a:latin typeface="Book Antiqua" panose="02040602050305030304" pitchFamily="18" charset="0"/>
              </a:rPr>
              <a:t>God forbid</a:t>
            </a:r>
            <a:r>
              <a:rPr lang="en-US" sz="2800" b="1" i="1" dirty="0">
                <a:solidFill>
                  <a:schemeClr val="tx1"/>
                </a:solidFill>
                <a:latin typeface="Book Antiqua" panose="02040602050305030304" pitchFamily="18" charset="0"/>
              </a:rPr>
              <a:t> </a:t>
            </a:r>
            <a:r>
              <a:rPr lang="en-US" sz="2800" i="1" dirty="0">
                <a:solidFill>
                  <a:schemeClr val="tx1"/>
                </a:solidFill>
                <a:latin typeface="Book Antiqua" panose="02040602050305030304" pitchFamily="18" charset="0"/>
              </a:rPr>
              <a:t>… </a:t>
            </a:r>
            <a:r>
              <a:rPr lang="en-US" sz="2800" b="1" i="1" dirty="0">
                <a:solidFill>
                  <a:schemeClr val="tx1"/>
                </a:solidFill>
                <a:latin typeface="Book Antiqua" panose="02040602050305030304" pitchFamily="18" charset="0"/>
              </a:rPr>
              <a:t>Lord!</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a:t>
            </a:r>
          </a:p>
          <a:p>
            <a:pPr marL="0" indent="0">
              <a:buNone/>
            </a:pPr>
            <a:r>
              <a:rPr lang="en-US" sz="2800" dirty="0">
                <a:solidFill>
                  <a:schemeClr val="tx1"/>
                </a:solidFill>
                <a:latin typeface="Book Antiqua" panose="02040602050305030304" pitchFamily="18" charset="0"/>
              </a:rPr>
              <a:t>Only other use of this Greek word in Hebrews 8:12, </a:t>
            </a: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For I will be </a:t>
            </a:r>
            <a:r>
              <a:rPr lang="en-US" sz="2800" b="1" i="1" u="sng" dirty="0">
                <a:solidFill>
                  <a:schemeClr val="tx1"/>
                </a:solidFill>
                <a:latin typeface="Book Antiqua" panose="02040602050305030304" pitchFamily="18" charset="0"/>
              </a:rPr>
              <a:t>merciful</a:t>
            </a:r>
            <a:r>
              <a:rPr lang="en-US" sz="2800" b="1" i="1" dirty="0">
                <a:solidFill>
                  <a:schemeClr val="tx1"/>
                </a:solidFill>
                <a:latin typeface="Book Antiqua" panose="02040602050305030304" pitchFamily="18" charset="0"/>
              </a:rPr>
              <a:t> to their iniquities</a:t>
            </a:r>
            <a:r>
              <a:rPr lang="en-US" sz="2800" i="1" dirty="0">
                <a:solidFill>
                  <a:schemeClr val="tx1"/>
                </a:solidFill>
                <a:latin typeface="Book Antiqua" panose="02040602050305030304" pitchFamily="18" charset="0"/>
              </a:rPr>
              <a:t> …”</a:t>
            </a:r>
          </a:p>
          <a:p>
            <a:pPr>
              <a:buClr>
                <a:schemeClr val="tx1"/>
              </a:buClr>
              <a:buFont typeface="Arial" panose="020B0604020202020204" pitchFamily="34" charset="0"/>
              <a:buChar char="•"/>
            </a:pPr>
            <a:r>
              <a:rPr lang="en-US" sz="2800" dirty="0">
                <a:solidFill>
                  <a:schemeClr val="tx1"/>
                </a:solidFill>
                <a:latin typeface="Book Antiqua" panose="02040602050305030304" pitchFamily="18" charset="0"/>
              </a:rPr>
              <a:t>It means “</a:t>
            </a:r>
            <a:r>
              <a:rPr lang="en-US" sz="2800" b="1" dirty="0">
                <a:solidFill>
                  <a:schemeClr val="tx1"/>
                </a:solidFill>
                <a:latin typeface="Book Antiqua" panose="02040602050305030304" pitchFamily="18" charset="0"/>
              </a:rPr>
              <a:t>propitious</a:t>
            </a:r>
            <a:r>
              <a:rPr lang="en-US" sz="2800" dirty="0">
                <a:solidFill>
                  <a:schemeClr val="tx1"/>
                </a:solidFill>
                <a:latin typeface="Book Antiqua" panose="02040602050305030304" pitchFamily="18" charset="0"/>
              </a:rPr>
              <a:t>; adverbially (by Hebraism) </a:t>
            </a:r>
            <a:r>
              <a:rPr lang="en-US" sz="2800" b="1" dirty="0">
                <a:solidFill>
                  <a:schemeClr val="tx1"/>
                </a:solidFill>
                <a:latin typeface="Book Antiqua" panose="02040602050305030304" pitchFamily="18" charset="0"/>
              </a:rPr>
              <a:t>God be gracious!, i.e. (in averting some calamity</a:t>
            </a:r>
            <a:r>
              <a:rPr lang="en-US" sz="2800" dirty="0">
                <a:solidFill>
                  <a:schemeClr val="tx1"/>
                </a:solidFill>
                <a:latin typeface="Book Antiqua" panose="02040602050305030304" pitchFamily="18" charset="0"/>
              </a:rPr>
              <a:t>) </a:t>
            </a:r>
            <a:r>
              <a:rPr lang="en-US" sz="2800" b="1" dirty="0">
                <a:solidFill>
                  <a:schemeClr val="tx1"/>
                </a:solidFill>
                <a:latin typeface="Book Antiqua" panose="02040602050305030304" pitchFamily="18" charset="0"/>
              </a:rPr>
              <a:t>far be it</a:t>
            </a:r>
            <a:r>
              <a:rPr lang="en-US" sz="2800" dirty="0">
                <a:solidFill>
                  <a:schemeClr val="tx1"/>
                </a:solidFill>
                <a:latin typeface="Book Antiqua" panose="02040602050305030304" pitchFamily="18" charset="0"/>
              </a:rPr>
              <a:t>.” </a:t>
            </a:r>
            <a:r>
              <a:rPr lang="en-US" dirty="0">
                <a:solidFill>
                  <a:schemeClr val="tx1"/>
                </a:solidFill>
                <a:latin typeface="Book Antiqua" panose="02040602050305030304" pitchFamily="18" charset="0"/>
              </a:rPr>
              <a:t>(Strong)</a:t>
            </a:r>
          </a:p>
          <a:p>
            <a:pPr marL="0" indent="0">
              <a:buNone/>
            </a:pPr>
            <a:r>
              <a:rPr lang="en-US" sz="2800" i="1" dirty="0">
                <a:solidFill>
                  <a:schemeClr val="tx1"/>
                </a:solidFill>
                <a:latin typeface="Book Antiqua" panose="02040602050305030304" pitchFamily="18" charset="0"/>
              </a:rPr>
              <a:t>“</a:t>
            </a:r>
            <a:r>
              <a:rPr lang="en-US" sz="2800" b="1" i="1" dirty="0">
                <a:solidFill>
                  <a:schemeClr val="tx1"/>
                </a:solidFill>
                <a:latin typeface="Book Antiqua" panose="02040602050305030304" pitchFamily="18" charset="0"/>
              </a:rPr>
              <a:t>This shall never happen to You</a:t>
            </a:r>
            <a:r>
              <a:rPr lang="en-US" sz="2800" i="1" dirty="0">
                <a:solidFill>
                  <a:schemeClr val="tx1"/>
                </a:solidFill>
                <a:latin typeface="Book Antiqua" panose="02040602050305030304" pitchFamily="18" charset="0"/>
              </a:rPr>
              <a:t>.” </a:t>
            </a:r>
            <a:r>
              <a:rPr lang="en-US" sz="2800" dirty="0">
                <a:solidFill>
                  <a:schemeClr val="tx1"/>
                </a:solidFill>
                <a:latin typeface="Book Antiqua" panose="02040602050305030304" pitchFamily="18" charset="0"/>
              </a:rPr>
              <a:t>(cf. James 4:16)</a:t>
            </a:r>
          </a:p>
          <a:p>
            <a:pPr>
              <a:buClr>
                <a:schemeClr val="tx1"/>
              </a:buClr>
            </a:pPr>
            <a:r>
              <a:rPr lang="en-US" sz="2800" dirty="0">
                <a:solidFill>
                  <a:schemeClr val="tx1"/>
                </a:solidFill>
                <a:latin typeface="Book Antiqua" panose="02040602050305030304" pitchFamily="18" charset="0"/>
              </a:rPr>
              <a:t>So Peter is now telling the Son of God what is, and is not, going to happen? (Isaiah 55:6-9)</a:t>
            </a:r>
          </a:p>
          <a:p>
            <a:pPr marL="0" indent="0">
              <a:buNone/>
            </a:pPr>
            <a:endParaRPr lang="en-US" dirty="0">
              <a:solidFill>
                <a:schemeClr val="tx1"/>
              </a:solidFill>
            </a:endParaRPr>
          </a:p>
        </p:txBody>
      </p:sp>
      <p:sp>
        <p:nvSpPr>
          <p:cNvPr id="4" name="Title 1">
            <a:extLst>
              <a:ext uri="{FF2B5EF4-FFF2-40B4-BE49-F238E27FC236}">
                <a16:creationId xmlns:a16="http://schemas.microsoft.com/office/drawing/2014/main" id="{BC0547F3-CCA9-4885-BB0D-6E9BF11B807C}"/>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351233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F6EF-906B-6B42-9DE3-1ACC6B1176DF}"/>
              </a:ext>
            </a:extLst>
          </p:cNvPr>
          <p:cNvSpPr>
            <a:spLocks noGrp="1"/>
          </p:cNvSpPr>
          <p:nvPr>
            <p:ph type="title"/>
          </p:nvPr>
        </p:nvSpPr>
        <p:spPr>
          <a:xfrm>
            <a:off x="1082676" y="2851756"/>
            <a:ext cx="6978650" cy="2908489"/>
          </a:xfrm>
        </p:spPr>
        <p:txBody>
          <a:bodyPr>
            <a:spAutoFit/>
          </a:bodyPr>
          <a:lstStyle/>
          <a:p>
            <a:pPr defTabSz="412750" hangingPunct="0"/>
            <a:r>
              <a:rPr lang="en-US" sz="3100" kern="0" spc="340" dirty="0">
                <a:latin typeface="Garamond" panose="02020404030301010803" pitchFamily="18" charset="0"/>
                <a:sym typeface="Bodoni SvtyTwo ITC TT-Book"/>
              </a:rPr>
              <a:t>“Get behind Me, Satan! You are a stumbling block to Me; for you are not setting your mind on God’s interests, but man’s.” (</a:t>
            </a:r>
            <a:r>
              <a:rPr lang="en-US" kern="0" spc="340" dirty="0">
                <a:latin typeface="Garamond" panose="02020404030301010803" pitchFamily="18" charset="0"/>
                <a:sym typeface="Bodoni SvtyTwo ITC TT-Book"/>
              </a:rPr>
              <a:t>Matthew 16:23)</a:t>
            </a:r>
          </a:p>
        </p:txBody>
      </p:sp>
      <p:sp>
        <p:nvSpPr>
          <p:cNvPr id="3" name="Content Placeholder 2">
            <a:extLst>
              <a:ext uri="{FF2B5EF4-FFF2-40B4-BE49-F238E27FC236}">
                <a16:creationId xmlns:a16="http://schemas.microsoft.com/office/drawing/2014/main" id="{A670338D-BB08-7E49-B1C1-DF19E7BA48B3}"/>
              </a:ext>
            </a:extLst>
          </p:cNvPr>
          <p:cNvSpPr>
            <a:spLocks noGrp="1"/>
          </p:cNvSpPr>
          <p:nvPr>
            <p:ph sz="quarter" idx="21"/>
          </p:nvPr>
        </p:nvSpPr>
        <p:spPr>
          <a:xfrm>
            <a:off x="2686746" y="1807011"/>
            <a:ext cx="3770507" cy="796372"/>
          </a:xfrm>
        </p:spPr>
        <p:txBody>
          <a:bodyPr>
            <a:spAutoFit/>
          </a:bodyPr>
          <a:lstStyle/>
          <a:p>
            <a:pPr defTabSz="412750" hangingPunct="0"/>
            <a:r>
              <a:rPr lang="en-US" sz="2800" kern="0" dirty="0">
                <a:latin typeface="Garamond" panose="02020404030301010803" pitchFamily="18" charset="0"/>
              </a:rPr>
              <a:t>Jesus’ Response to Peter</a:t>
            </a:r>
          </a:p>
        </p:txBody>
      </p:sp>
    </p:spTree>
    <p:extLst>
      <p:ext uri="{BB962C8B-B14F-4D97-AF65-F5344CB8AC3E}">
        <p14:creationId xmlns:p14="http://schemas.microsoft.com/office/powerpoint/2010/main" val="243509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435895" y="1576551"/>
            <a:ext cx="8272211" cy="4191917"/>
          </a:xfrm>
        </p:spPr>
        <p:txBody>
          <a:bodyPr anchor="t">
            <a:spAutoFit/>
          </a:bodyPr>
          <a:lstStyle/>
          <a:p>
            <a:pPr marL="514350" indent="-514350">
              <a:buClr>
                <a:schemeClr val="tx1"/>
              </a:buClr>
              <a:buAutoNum type="arabicPeriod"/>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Get behind Me</a:t>
            </a:r>
            <a:r>
              <a:rPr lang="en-US" sz="3200" i="1" dirty="0">
                <a:solidFill>
                  <a:schemeClr val="tx1"/>
                </a:solidFill>
                <a:latin typeface="Lucida Bright" panose="02040602050505020304" pitchFamily="18" charset="0"/>
              </a:rPr>
              <a:t>” </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Same word used in the following verse (24),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If anyone wishes to come after Me</a:t>
            </a:r>
            <a:r>
              <a:rPr lang="en-US" sz="2800" i="1" dirty="0">
                <a:solidFill>
                  <a:schemeClr val="tx1"/>
                </a:solidFill>
                <a:latin typeface="Lucida Bright" panose="02040602050505020304" pitchFamily="18" charset="0"/>
              </a:rPr>
              <a:t> …”</a:t>
            </a:r>
            <a:br>
              <a:rPr lang="en-US" sz="2800" i="1"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(cf. Matthew 4:19; Acts 20:30; 2 Peter 2:10)</a:t>
            </a:r>
          </a:p>
          <a:p>
            <a:pPr lvl="1">
              <a:buClr>
                <a:schemeClr val="tx1"/>
              </a:buClr>
            </a:pPr>
            <a:r>
              <a:rPr lang="en-US" sz="2600" dirty="0">
                <a:solidFill>
                  <a:schemeClr val="tx1"/>
                </a:solidFill>
                <a:latin typeface="Lucida Bright" panose="02040602050505020304" pitchFamily="18" charset="0"/>
              </a:rPr>
              <a:t>Compare to Jonah chapter 4 in which Jonah “ran ahead” of God for pardoning the Ninevites.</a:t>
            </a:r>
          </a:p>
          <a:p>
            <a:pPr lvl="1">
              <a:buClr>
                <a:schemeClr val="tx1"/>
              </a:buClr>
            </a:pPr>
            <a:r>
              <a:rPr lang="en-US" sz="2600" dirty="0">
                <a:solidFill>
                  <a:schemeClr val="tx1"/>
                </a:solidFill>
                <a:latin typeface="Lucida Bright" panose="02040602050505020304" pitchFamily="18" charset="0"/>
              </a:rPr>
              <a:t>Our place is </a:t>
            </a:r>
            <a:r>
              <a:rPr lang="en-US" sz="2600" i="1" dirty="0">
                <a:solidFill>
                  <a:schemeClr val="tx1"/>
                </a:solidFill>
                <a:latin typeface="Lucida Bright" panose="02040602050505020304" pitchFamily="18" charset="0"/>
              </a:rPr>
              <a:t>“</a:t>
            </a:r>
            <a:r>
              <a:rPr lang="en-US" sz="2600" b="1" i="1" dirty="0">
                <a:solidFill>
                  <a:schemeClr val="tx1"/>
                </a:solidFill>
                <a:latin typeface="Lucida Bright" panose="02040602050505020304" pitchFamily="18" charset="0"/>
              </a:rPr>
              <a:t>behind</a:t>
            </a:r>
            <a:r>
              <a:rPr lang="en-US" sz="2600" i="1" dirty="0">
                <a:solidFill>
                  <a:schemeClr val="tx1"/>
                </a:solidFill>
                <a:latin typeface="Lucida Bright" panose="02040602050505020304" pitchFamily="18" charset="0"/>
              </a:rPr>
              <a:t>”</a:t>
            </a:r>
            <a:r>
              <a:rPr lang="en-US" sz="2600" dirty="0">
                <a:solidFill>
                  <a:schemeClr val="tx1"/>
                </a:solidFill>
                <a:latin typeface="Lucida Bright" panose="02040602050505020304" pitchFamily="18" charset="0"/>
              </a:rPr>
              <a:t> the Lord, not out in front of Him.</a:t>
            </a:r>
          </a:p>
        </p:txBody>
      </p:sp>
      <p:sp>
        <p:nvSpPr>
          <p:cNvPr id="7" name="Title 1">
            <a:extLst>
              <a:ext uri="{FF2B5EF4-FFF2-40B4-BE49-F238E27FC236}">
                <a16:creationId xmlns:a16="http://schemas.microsoft.com/office/drawing/2014/main" id="{8934E823-3009-4489-83A2-90D7ECC31946}"/>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2334518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85063" y="1503432"/>
            <a:ext cx="8575758" cy="5278368"/>
          </a:xfrm>
        </p:spPr>
        <p:txBody>
          <a:bodyPr anchor="t">
            <a:spAutoFit/>
          </a:bodyPr>
          <a:lstStyle/>
          <a:p>
            <a:pPr marL="514350" indent="-514350">
              <a:buClr>
                <a:schemeClr val="tx1"/>
              </a:buClr>
              <a:buFont typeface="+mj-lt"/>
              <a:buAutoNum type="arabicPeriod" startAt="2"/>
            </a:pPr>
            <a:r>
              <a:rPr lang="en-US" sz="3200" i="1" dirty="0">
                <a:solidFill>
                  <a:schemeClr val="tx1"/>
                </a:solidFill>
                <a:latin typeface="Lucida Bright" panose="02040602050505020304" pitchFamily="18" charset="0"/>
              </a:rPr>
              <a:t>“</a:t>
            </a:r>
            <a:r>
              <a:rPr lang="en-US" sz="3200" b="1" i="1" dirty="0">
                <a:solidFill>
                  <a:schemeClr val="tx1"/>
                </a:solidFill>
                <a:latin typeface="Lucida Bright" panose="02040602050505020304" pitchFamily="18" charset="0"/>
              </a:rPr>
              <a:t>Satan</a:t>
            </a:r>
            <a:r>
              <a:rPr lang="en-US" sz="32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 means “an adversary” </a:t>
            </a:r>
            <a:r>
              <a:rPr lang="en-US" dirty="0">
                <a:solidFill>
                  <a:schemeClr val="tx1"/>
                </a:solidFill>
                <a:latin typeface="Lucida Bright" panose="02040602050505020304" pitchFamily="18" charset="0"/>
              </a:rPr>
              <a:t>(Strong) </a:t>
            </a:r>
            <a:r>
              <a:rPr lang="en-US" sz="2800" dirty="0">
                <a:solidFill>
                  <a:schemeClr val="tx1"/>
                </a:solidFill>
                <a:latin typeface="Lucida Bright" panose="02040602050505020304" pitchFamily="18" charset="0"/>
              </a:rPr>
              <a:t>of both God and man. (Mark 4:15)</a:t>
            </a:r>
          </a:p>
          <a:p>
            <a:pPr lvl="1">
              <a:buClr>
                <a:schemeClr val="tx1"/>
              </a:buClr>
            </a:pPr>
            <a:r>
              <a:rPr lang="en-US" sz="2800" dirty="0">
                <a:solidFill>
                  <a:schemeClr val="tx1"/>
                </a:solidFill>
                <a:latin typeface="Lucida Bright" panose="02040602050505020304" pitchFamily="18" charset="0"/>
              </a:rPr>
              <a:t>Why would Jesus use such a name for Peter?</a:t>
            </a:r>
          </a:p>
          <a:p>
            <a:pPr lvl="1">
              <a:buClr>
                <a:schemeClr val="tx1"/>
              </a:buClr>
            </a:pPr>
            <a:r>
              <a:rPr lang="en-US" sz="2800" dirty="0">
                <a:solidFill>
                  <a:schemeClr val="tx1"/>
                </a:solidFill>
                <a:latin typeface="Lucida Bright" panose="02040602050505020304" pitchFamily="18" charset="0"/>
              </a:rPr>
              <a:t>Peter was acting in an adversarial manner to the plans of God. How so?</a:t>
            </a:r>
          </a:p>
          <a:p>
            <a:pPr lvl="1">
              <a:buClr>
                <a:schemeClr val="tx1"/>
              </a:buClr>
            </a:pPr>
            <a:r>
              <a:rPr lang="en-US" sz="2800" dirty="0">
                <a:solidFill>
                  <a:schemeClr val="tx1"/>
                </a:solidFill>
                <a:latin typeface="Lucida Bright" panose="02040602050505020304" pitchFamily="18" charset="0"/>
              </a:rPr>
              <a:t>Who’s will would be done if Peter’s desire came to pass?</a:t>
            </a:r>
          </a:p>
          <a:p>
            <a:pPr lvl="1">
              <a:buClr>
                <a:schemeClr val="tx1"/>
              </a:buClr>
            </a:pPr>
            <a:r>
              <a:rPr lang="en-US" sz="2800" dirty="0">
                <a:solidFill>
                  <a:schemeClr val="tx1"/>
                </a:solidFill>
                <a:latin typeface="Lucida Bright" panose="02040602050505020304" pitchFamily="18" charset="0"/>
              </a:rPr>
              <a:t>Do Peter’s motives or intentions matter?</a:t>
            </a:r>
          </a:p>
          <a:p>
            <a:pPr lvl="1">
              <a:buClr>
                <a:schemeClr val="tx1"/>
              </a:buClr>
            </a:pPr>
            <a:r>
              <a:rPr lang="en-US" sz="2800" dirty="0">
                <a:solidFill>
                  <a:schemeClr val="tx1"/>
                </a:solidFill>
                <a:latin typeface="Lucida Bright" panose="02040602050505020304" pitchFamily="18" charset="0"/>
              </a:rPr>
              <a:t>We see here of the </a:t>
            </a:r>
            <a:r>
              <a:rPr lang="en-US" sz="2800" i="1" dirty="0">
                <a:solidFill>
                  <a:schemeClr val="tx1"/>
                </a:solidFill>
                <a:latin typeface="Lucida Bright" panose="02040602050505020304" pitchFamily="18" charset="0"/>
              </a:rPr>
              <a:t>“</a:t>
            </a:r>
            <a:r>
              <a:rPr lang="en-US" sz="2800" b="1" i="1" dirty="0">
                <a:solidFill>
                  <a:schemeClr val="tx1"/>
                </a:solidFill>
                <a:latin typeface="Lucida Bright" panose="02040602050505020304" pitchFamily="18" charset="0"/>
              </a:rPr>
              <a:t>schemes of the devil</a:t>
            </a:r>
            <a:r>
              <a:rPr lang="en-US" sz="2800" i="1" dirty="0">
                <a:solidFill>
                  <a:schemeClr val="tx1"/>
                </a:solidFill>
                <a:latin typeface="Lucida Bright" panose="02040602050505020304" pitchFamily="18" charset="0"/>
              </a:rPr>
              <a:t>.”</a:t>
            </a:r>
            <a:r>
              <a:rPr lang="en-US" sz="2800" dirty="0">
                <a:solidFill>
                  <a:schemeClr val="tx1"/>
                </a:solidFill>
                <a:latin typeface="Lucida Bright" panose="02040602050505020304" pitchFamily="18" charset="0"/>
              </a:rPr>
              <a:t> (Ephesians 6:11)</a:t>
            </a:r>
          </a:p>
        </p:txBody>
      </p:sp>
      <p:sp>
        <p:nvSpPr>
          <p:cNvPr id="7" name="Title 1">
            <a:extLst>
              <a:ext uri="{FF2B5EF4-FFF2-40B4-BE49-F238E27FC236}">
                <a16:creationId xmlns:a16="http://schemas.microsoft.com/office/drawing/2014/main" id="{19ACE172-F172-4E1D-A6FA-1884F80152B2}"/>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4079054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52400" y="1381027"/>
            <a:ext cx="8839199" cy="5429179"/>
          </a:xfrm>
        </p:spPr>
        <p:txBody>
          <a:bodyPr wrap="square" anchor="t">
            <a:spAutoFit/>
          </a:bodyPr>
          <a:lstStyle/>
          <a:p>
            <a:pPr marL="514350" indent="-514350">
              <a:buClr>
                <a:schemeClr val="tx1"/>
              </a:buClr>
              <a:buFont typeface="+mj-lt"/>
              <a:buAutoNum type="arabicPeriod" startAt="3"/>
            </a:pPr>
            <a:r>
              <a:rPr lang="en-US" sz="3500" i="1" dirty="0">
                <a:solidFill>
                  <a:schemeClr val="tx1"/>
                </a:solidFill>
                <a:latin typeface="Lucida Bright" panose="02040602050505020304" pitchFamily="18" charset="0"/>
              </a:rPr>
              <a:t>“</a:t>
            </a:r>
            <a:r>
              <a:rPr lang="en-US" sz="3500" b="1" i="1" dirty="0">
                <a:solidFill>
                  <a:schemeClr val="tx1"/>
                </a:solidFill>
                <a:latin typeface="Lucida Bright" panose="02040602050505020304" pitchFamily="18" charset="0"/>
              </a:rPr>
              <a:t>You are a stumbling block to Me</a:t>
            </a:r>
            <a:r>
              <a:rPr lang="en-US" sz="3500" i="1" dirty="0">
                <a:solidFill>
                  <a:schemeClr val="tx1"/>
                </a:solidFill>
                <a:latin typeface="Lucida Bright" panose="02040602050505020304" pitchFamily="18" charset="0"/>
              </a:rPr>
              <a:t>”</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(1 Corinthians 1:23; cf. Matthew 18:7; </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Luke 17:1-2)</a:t>
            </a:r>
          </a:p>
          <a:p>
            <a:pPr lvl="1">
              <a:buClr>
                <a:schemeClr val="tx1"/>
              </a:buClr>
            </a:pPr>
            <a:r>
              <a:rPr lang="en-US" sz="2800" dirty="0">
                <a:solidFill>
                  <a:schemeClr val="tx1"/>
                </a:solidFill>
                <a:latin typeface="Lucida Bright" panose="02040602050505020304" pitchFamily="18" charset="0"/>
              </a:rPr>
              <a:t>By definition: “originally was ‘the name of the part of a trap to which the bait is attached, hence, the trap or snare itself’” (Vine)</a:t>
            </a:r>
          </a:p>
          <a:p>
            <a:pPr lvl="1">
              <a:buClr>
                <a:schemeClr val="tx1"/>
              </a:buClr>
            </a:pPr>
            <a:r>
              <a:rPr lang="en-US" sz="2800" dirty="0">
                <a:solidFill>
                  <a:schemeClr val="tx1"/>
                </a:solidFill>
                <a:latin typeface="Lucida Bright" panose="02040602050505020304" pitchFamily="18" charset="0"/>
              </a:rPr>
              <a:t>Could Jesus have stumbled? (Hebrews 2:18; 4:15)</a:t>
            </a:r>
          </a:p>
          <a:p>
            <a:pPr lvl="1">
              <a:buClr>
                <a:schemeClr val="tx1"/>
              </a:buClr>
            </a:pPr>
            <a:r>
              <a:rPr lang="en-US" sz="2800" dirty="0">
                <a:solidFill>
                  <a:schemeClr val="tx1"/>
                </a:solidFill>
                <a:latin typeface="Lucida Bright" panose="02040602050505020304" pitchFamily="18" charset="0"/>
              </a:rPr>
              <a:t>Romans 14:13, </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rather determine this – not to put an obstacle or a stumbling block in a brother’s way</a:t>
            </a:r>
            <a:r>
              <a:rPr lang="en-US" sz="2800" i="1" dirty="0">
                <a:solidFill>
                  <a:schemeClr val="tx1"/>
                </a:solidFill>
                <a:latin typeface="Lucida Bright" panose="02040602050505020304" pitchFamily="18" charset="0"/>
              </a:rPr>
              <a:t>.”</a:t>
            </a:r>
          </a:p>
        </p:txBody>
      </p:sp>
      <p:sp>
        <p:nvSpPr>
          <p:cNvPr id="8" name="Title 1">
            <a:extLst>
              <a:ext uri="{FF2B5EF4-FFF2-40B4-BE49-F238E27FC236}">
                <a16:creationId xmlns:a16="http://schemas.microsoft.com/office/drawing/2014/main" id="{70676978-E0CC-4CB4-B50E-9B2C9E6D3F34}"/>
              </a:ext>
            </a:extLst>
          </p:cNvPr>
          <p:cNvSpPr>
            <a:spLocks noGrp="1"/>
          </p:cNvSpPr>
          <p:nvPr>
            <p:ph type="title"/>
          </p:nvPr>
        </p:nvSpPr>
        <p:spPr>
          <a:xfrm>
            <a:off x="304800" y="277092"/>
            <a:ext cx="8763000" cy="1000274"/>
          </a:xfrm>
        </p:spPr>
        <p:txBody>
          <a:bodyPr wrap="square">
            <a:spAutoFit/>
          </a:bodyPr>
          <a:lstStyle/>
          <a:p>
            <a:r>
              <a:rPr lang="en-US" sz="3500" dirty="0">
                <a:solidFill>
                  <a:schemeClr val="tx1"/>
                </a:solidFill>
                <a:latin typeface="Book Antiqua" panose="02040602050305030304" pitchFamily="18" charset="0"/>
              </a:rPr>
              <a:t>Jesus speaks of Stumbling Blocks</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16:21-28</a:t>
            </a:r>
            <a:r>
              <a:rPr lang="en-US" sz="2400" dirty="0">
                <a:solidFill>
                  <a:schemeClr val="tx1"/>
                </a:solidFill>
                <a:latin typeface="Book Antiqua" panose="02040602050305030304" pitchFamily="18" charset="0"/>
              </a:rPr>
              <a:t>; Mark 8:31-9:1; Luke 9:22-27</a:t>
            </a:r>
            <a:endParaRPr lang="en-US" dirty="0">
              <a:solidFill>
                <a:schemeClr val="tx1"/>
              </a:solidFill>
              <a:latin typeface="Book Antiqua" panose="02040602050305030304" pitchFamily="18" charset="0"/>
            </a:endParaRPr>
          </a:p>
        </p:txBody>
      </p:sp>
    </p:spTree>
    <p:extLst>
      <p:ext uri="{BB962C8B-B14F-4D97-AF65-F5344CB8AC3E}">
        <p14:creationId xmlns:p14="http://schemas.microsoft.com/office/powerpoint/2010/main" val="3326191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3224</TotalTime>
  <Words>1933</Words>
  <Application>Microsoft Office PowerPoint</Application>
  <PresentationFormat>On-screen Show (4:3)</PresentationFormat>
  <Paragraphs>137</Paragraphs>
  <Slides>10</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Book Antiqua</vt:lpstr>
      <vt:lpstr>Calibri</vt:lpstr>
      <vt:lpstr>Garamond</vt:lpstr>
      <vt:lpstr>Helvetica Light</vt:lpstr>
      <vt:lpstr>Lucida Bright</vt:lpstr>
      <vt:lpstr>Wingdings 2</vt:lpstr>
      <vt:lpstr>DividendVTI</vt:lpstr>
      <vt:lpstr>Lesson 12  The transfiguration</vt:lpstr>
      <vt:lpstr>Jesus speaks of His death Matthew 16:21-28; Mark 8:31-9:1; Luke 9:22-27</vt:lpstr>
      <vt:lpstr>Jesus speaks of His death Matthew 16:21-28; Mark 8:31-9:1; Luke 9:22-27</vt:lpstr>
      <vt:lpstr>Jesus speaks of Stumbling Blocks Matthew 16:21-28; Mark 8:31-9:1; Luke 9:22-27</vt:lpstr>
      <vt:lpstr>Jesus speaks of Stumbling Blocks Matthew 16:21-28; Mark 8:31-9:1; Luke 9:22-27</vt:lpstr>
      <vt:lpstr>“Get behind Me, Satan! You are a stumbling block to Me; for you are not setting your mind on God’s interests, but man’s.” (Matthew 16:23)</vt:lpstr>
      <vt:lpstr>Jesus speaks of Stumbling Blocks Matthew 16:21-28; Mark 8:31-9:1; Luke 9:22-27</vt:lpstr>
      <vt:lpstr>Jesus speaks of Stumbling Blocks Matthew 16:21-28; Mark 8:31-9:1; Luke 9:22-27</vt:lpstr>
      <vt:lpstr>Jesus speaks of Stumbling Blocks Matthew 16:21-28; Mark 8:31-9:1; Luke 9:22-27</vt:lpstr>
      <vt:lpstr>Jesus speaks of Stumbling Blocks Matthew 16:21-28; Mark 8:31-9:1; Luke 9:22-27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12 - (6-17-20)</dc:title>
  <dc:creator>Chris Simmons</dc:creator>
  <cp:lastModifiedBy>Richard Lidh</cp:lastModifiedBy>
  <cp:revision>14</cp:revision>
  <cp:lastPrinted>2020-06-19T23:28:54Z</cp:lastPrinted>
  <dcterms:created xsi:type="dcterms:W3CDTF">2011-11-13T00:33:04Z</dcterms:created>
  <dcterms:modified xsi:type="dcterms:W3CDTF">2020-06-19T23:28:57Z</dcterms:modified>
</cp:coreProperties>
</file>